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69" r:id="rId3"/>
    <p:sldId id="266" r:id="rId4"/>
    <p:sldId id="265" r:id="rId5"/>
    <p:sldId id="256" r:id="rId6"/>
    <p:sldId id="258" r:id="rId7"/>
    <p:sldId id="264" r:id="rId8"/>
    <p:sldId id="267" r:id="rId9"/>
    <p:sldId id="257" r:id="rId10"/>
    <p:sldId id="262" r:id="rId11"/>
    <p:sldId id="261" r:id="rId12"/>
    <p:sldId id="268" r:id="rId13"/>
  </p:sldIdLst>
  <p:sldSz cx="9144000" cy="6858000" type="screen4x3"/>
  <p:notesSz cx="6797675" cy="987425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3399FF"/>
    <a:srgbClr val="3300FF"/>
    <a:srgbClr val="1B566C"/>
    <a:srgbClr val="E45E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681" autoAdjust="0"/>
  </p:normalViewPr>
  <p:slideViewPr>
    <p:cSldViewPr snapToGrid="0" snapToObjects="1">
      <p:cViewPr>
        <p:scale>
          <a:sx n="96" d="100"/>
          <a:sy n="96" d="100"/>
        </p:scale>
        <p:origin x="-122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2FCD-806B-BC49-9E4E-AAEAD58D248A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F346B-1715-BB4D-96E1-5A1E710CA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51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2FCD-806B-BC49-9E4E-AAEAD58D248A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F346B-1715-BB4D-96E1-5A1E710CA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555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2FCD-806B-BC49-9E4E-AAEAD58D248A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F346B-1715-BB4D-96E1-5A1E710CA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621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2FCD-806B-BC49-9E4E-AAEAD58D248A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F346B-1715-BB4D-96E1-5A1E710CA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253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2FCD-806B-BC49-9E4E-AAEAD58D248A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F346B-1715-BB4D-96E1-5A1E710CA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48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2FCD-806B-BC49-9E4E-AAEAD58D248A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F346B-1715-BB4D-96E1-5A1E710CA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026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2FCD-806B-BC49-9E4E-AAEAD58D248A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F346B-1715-BB4D-96E1-5A1E710CA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039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2FCD-806B-BC49-9E4E-AAEAD58D248A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F346B-1715-BB4D-96E1-5A1E710CA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882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2FCD-806B-BC49-9E4E-AAEAD58D248A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F346B-1715-BB4D-96E1-5A1E710CA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233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2FCD-806B-BC49-9E4E-AAEAD58D248A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F346B-1715-BB4D-96E1-5A1E710CA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29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2FCD-806B-BC49-9E4E-AAEAD58D248A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F346B-1715-BB4D-96E1-5A1E710CA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27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C2FCD-806B-BC49-9E4E-AAEAD58D248A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F346B-1715-BB4D-96E1-5A1E710CA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479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untitled-infogr_10262521_a48e824098b765bc0195e28d46159c9c86a59f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187"/>
            <a:ext cx="9144000" cy="6319838"/>
          </a:xfrm>
          <a:prstGeom prst="rect">
            <a:avLst/>
          </a:prstGeom>
        </p:spPr>
      </p:pic>
      <p:sp>
        <p:nvSpPr>
          <p:cNvPr id="5" name="Название 1"/>
          <p:cNvSpPr txBox="1">
            <a:spLocks/>
          </p:cNvSpPr>
          <p:nvPr/>
        </p:nvSpPr>
        <p:spPr>
          <a:xfrm>
            <a:off x="317490" y="2864847"/>
            <a:ext cx="8826510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 smtClean="0">
                <a:solidFill>
                  <a:srgbClr val="0099CC"/>
                </a:solidFill>
              </a:rPr>
              <a:t>Отчет о работе </a:t>
            </a:r>
          </a:p>
          <a:p>
            <a:r>
              <a:rPr lang="ru-RU" sz="2800" b="1" i="1" dirty="0" smtClean="0">
                <a:solidFill>
                  <a:srgbClr val="0099CC"/>
                </a:solidFill>
              </a:rPr>
              <a:t>филиала «Куркино» ГБУ ТЦСО «Тушино»,</a:t>
            </a:r>
          </a:p>
          <a:p>
            <a:r>
              <a:rPr lang="ru-RU" sz="2800" b="1" i="1" dirty="0" smtClean="0">
                <a:solidFill>
                  <a:srgbClr val="0099CC"/>
                </a:solidFill>
              </a:rPr>
              <a:t> осуществляющего</a:t>
            </a:r>
          </a:p>
          <a:p>
            <a:r>
              <a:rPr lang="ru-RU" sz="2800" b="1" i="1" dirty="0" smtClean="0">
                <a:solidFill>
                  <a:srgbClr val="0099CC"/>
                </a:solidFill>
              </a:rPr>
              <a:t> социальное обслуживание жителей района, </a:t>
            </a:r>
          </a:p>
          <a:p>
            <a:r>
              <a:rPr lang="ru-RU" sz="2800" b="1" i="1" dirty="0" smtClean="0">
                <a:solidFill>
                  <a:srgbClr val="0099CC"/>
                </a:solidFill>
              </a:rPr>
              <a:t>за 2016 год</a:t>
            </a:r>
            <a:endParaRPr lang="ru-RU" sz="2800" b="1" i="1" dirty="0">
              <a:solidFill>
                <a:srgbClr val="0099CC"/>
              </a:solidFill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3621736" y="5235019"/>
            <a:ext cx="459154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i="1" dirty="0" smtClean="0">
                <a:solidFill>
                  <a:srgbClr val="1B566C"/>
                </a:solidFill>
              </a:rPr>
              <a:t>Директор: </a:t>
            </a:r>
            <a:r>
              <a:rPr lang="ru-RU" sz="1600" b="1" i="1" dirty="0" err="1" smtClean="0">
                <a:solidFill>
                  <a:srgbClr val="1B566C"/>
                </a:solidFill>
              </a:rPr>
              <a:t>Мержоев</a:t>
            </a:r>
            <a:r>
              <a:rPr lang="ru-RU" sz="1600" b="1" i="1" dirty="0" smtClean="0">
                <a:solidFill>
                  <a:srgbClr val="1B566C"/>
                </a:solidFill>
              </a:rPr>
              <a:t> Тимур </a:t>
            </a:r>
            <a:r>
              <a:rPr lang="ru-RU" sz="1600" b="1" i="1" dirty="0" err="1" smtClean="0">
                <a:solidFill>
                  <a:srgbClr val="1B566C"/>
                </a:solidFill>
              </a:rPr>
              <a:t>Баматгиреевич</a:t>
            </a:r>
            <a:r>
              <a:rPr lang="ru-RU" sz="1600" b="1" i="1" dirty="0" smtClean="0">
                <a:solidFill>
                  <a:srgbClr val="1B566C"/>
                </a:solidFill>
              </a:rPr>
              <a:t> </a:t>
            </a:r>
            <a:endParaRPr lang="ru-RU" sz="1600" b="1" i="1" dirty="0">
              <a:solidFill>
                <a:srgbClr val="1B56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253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new-piktochart_19724068_ca05caab3e093fb214d22a729f49963c559fb9f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Название 1"/>
          <p:cNvSpPr txBox="1">
            <a:spLocks/>
          </p:cNvSpPr>
          <p:nvPr/>
        </p:nvSpPr>
        <p:spPr>
          <a:xfrm>
            <a:off x="3249616" y="2495887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i="1" dirty="0" smtClean="0">
                <a:solidFill>
                  <a:schemeClr val="accent6">
                    <a:lumMod val="75000"/>
                  </a:schemeClr>
                </a:solidFill>
              </a:rPr>
              <a:t>9222</a:t>
            </a:r>
            <a:endParaRPr lang="ru-RU" sz="6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707773" y="5584095"/>
            <a:ext cx="3323939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i="1" dirty="0" smtClean="0">
                <a:solidFill>
                  <a:schemeClr val="accent6">
                    <a:lumMod val="75000"/>
                  </a:schemeClr>
                </a:solidFill>
              </a:rPr>
              <a:t>954 000</a:t>
            </a:r>
            <a:endParaRPr lang="ru-RU" sz="6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Название 1"/>
          <p:cNvSpPr txBox="1">
            <a:spLocks/>
          </p:cNvSpPr>
          <p:nvPr/>
        </p:nvSpPr>
        <p:spPr>
          <a:xfrm>
            <a:off x="5224315" y="2548602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человек</a:t>
            </a:r>
            <a:endParaRPr lang="ru-RU" sz="3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Название 1"/>
          <p:cNvSpPr txBox="1">
            <a:spLocks/>
          </p:cNvSpPr>
          <p:nvPr/>
        </p:nvSpPr>
        <p:spPr>
          <a:xfrm>
            <a:off x="1327574" y="6144725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рублей</a:t>
            </a:r>
            <a:endParaRPr lang="ru-RU" sz="3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Название 1"/>
          <p:cNvSpPr txBox="1">
            <a:spLocks/>
          </p:cNvSpPr>
          <p:nvPr/>
        </p:nvSpPr>
        <p:spPr>
          <a:xfrm>
            <a:off x="5850331" y="5584096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i="1" dirty="0" smtClean="0">
                <a:solidFill>
                  <a:schemeClr val="accent6">
                    <a:lumMod val="75000"/>
                  </a:schemeClr>
                </a:solidFill>
              </a:rPr>
              <a:t>113</a:t>
            </a:r>
            <a:endParaRPr lang="ru-RU" sz="6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Название 1"/>
          <p:cNvSpPr txBox="1">
            <a:spLocks/>
          </p:cNvSpPr>
          <p:nvPr/>
        </p:nvSpPr>
        <p:spPr>
          <a:xfrm>
            <a:off x="5850331" y="6142600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человек</a:t>
            </a:r>
            <a:endParaRPr lang="ru-RU" sz="3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55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new-piktochart_19718918_ea875b719cb37afeeac754b2eedf2807d18cf18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1318" cy="6858000"/>
          </a:xfrm>
          <a:prstGeom prst="rect">
            <a:avLst/>
          </a:prstGeom>
        </p:spPr>
      </p:pic>
      <p:sp>
        <p:nvSpPr>
          <p:cNvPr id="6" name="Название 1"/>
          <p:cNvSpPr txBox="1">
            <a:spLocks/>
          </p:cNvSpPr>
          <p:nvPr/>
        </p:nvSpPr>
        <p:spPr>
          <a:xfrm>
            <a:off x="4097349" y="1472851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i="1" dirty="0" smtClean="0">
                <a:solidFill>
                  <a:schemeClr val="accent6">
                    <a:lumMod val="75000"/>
                  </a:schemeClr>
                </a:solidFill>
              </a:rPr>
              <a:t>468</a:t>
            </a:r>
            <a:endParaRPr lang="ru-RU" sz="6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Название 1"/>
          <p:cNvSpPr txBox="1">
            <a:spLocks/>
          </p:cNvSpPr>
          <p:nvPr/>
        </p:nvSpPr>
        <p:spPr>
          <a:xfrm>
            <a:off x="4097349" y="2016110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человек</a:t>
            </a:r>
            <a:endParaRPr lang="ru-RU" sz="3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Название 1"/>
          <p:cNvSpPr txBox="1">
            <a:spLocks/>
          </p:cNvSpPr>
          <p:nvPr/>
        </p:nvSpPr>
        <p:spPr>
          <a:xfrm>
            <a:off x="830846" y="3407011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i="1" dirty="0" smtClean="0">
                <a:solidFill>
                  <a:schemeClr val="bg1">
                    <a:lumMod val="50000"/>
                  </a:schemeClr>
                </a:solidFill>
              </a:rPr>
              <a:t>195</a:t>
            </a:r>
            <a:endParaRPr lang="ru-RU" sz="36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Название 1"/>
          <p:cNvSpPr txBox="1">
            <a:spLocks/>
          </p:cNvSpPr>
          <p:nvPr/>
        </p:nvSpPr>
        <p:spPr>
          <a:xfrm>
            <a:off x="2856782" y="2443553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i="1" dirty="0" smtClean="0">
                <a:solidFill>
                  <a:srgbClr val="7F7F7F"/>
                </a:solidFill>
              </a:rPr>
              <a:t>233</a:t>
            </a:r>
            <a:endParaRPr lang="ru-RU" sz="3600" b="1" i="1" dirty="0">
              <a:solidFill>
                <a:srgbClr val="7F7F7F"/>
              </a:solidFill>
            </a:endParaRPr>
          </a:p>
        </p:txBody>
      </p:sp>
      <p:sp>
        <p:nvSpPr>
          <p:cNvPr id="10" name="Название 1"/>
          <p:cNvSpPr txBox="1">
            <a:spLocks/>
          </p:cNvSpPr>
          <p:nvPr/>
        </p:nvSpPr>
        <p:spPr>
          <a:xfrm>
            <a:off x="6403473" y="2171923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i="1" dirty="0" smtClean="0">
                <a:solidFill>
                  <a:srgbClr val="7F7F7F"/>
                </a:solidFill>
              </a:rPr>
              <a:t>95</a:t>
            </a:r>
            <a:endParaRPr lang="ru-RU" sz="3600" b="1" i="1" dirty="0">
              <a:solidFill>
                <a:srgbClr val="7F7F7F"/>
              </a:solidFill>
            </a:endParaRPr>
          </a:p>
        </p:txBody>
      </p:sp>
      <p:sp>
        <p:nvSpPr>
          <p:cNvPr id="11" name="Название 1"/>
          <p:cNvSpPr txBox="1">
            <a:spLocks/>
          </p:cNvSpPr>
          <p:nvPr/>
        </p:nvSpPr>
        <p:spPr>
          <a:xfrm>
            <a:off x="4783889" y="3432830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i="1" dirty="0" smtClean="0">
                <a:solidFill>
                  <a:srgbClr val="7F7F7F"/>
                </a:solidFill>
              </a:rPr>
              <a:t>40</a:t>
            </a:r>
            <a:endParaRPr lang="ru-RU" sz="3600" b="1" i="1" dirty="0">
              <a:solidFill>
                <a:srgbClr val="7F7F7F"/>
              </a:solidFill>
            </a:endParaRPr>
          </a:p>
        </p:txBody>
      </p:sp>
      <p:sp>
        <p:nvSpPr>
          <p:cNvPr id="12" name="Название 1"/>
          <p:cNvSpPr txBox="1">
            <a:spLocks/>
          </p:cNvSpPr>
          <p:nvPr/>
        </p:nvSpPr>
        <p:spPr>
          <a:xfrm>
            <a:off x="4097349" y="5820185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i="1" dirty="0" smtClean="0">
                <a:solidFill>
                  <a:schemeClr val="accent6">
                    <a:lumMod val="75000"/>
                  </a:schemeClr>
                </a:solidFill>
              </a:rPr>
              <a:t>8</a:t>
            </a:r>
            <a:endParaRPr lang="ru-RU" sz="6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Название 1"/>
          <p:cNvSpPr txBox="1">
            <a:spLocks/>
          </p:cNvSpPr>
          <p:nvPr/>
        </p:nvSpPr>
        <p:spPr>
          <a:xfrm>
            <a:off x="2856782" y="6385580"/>
            <a:ext cx="413485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в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етеранов ВОВ и труда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96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untitled-infogr_10262521_a48e824098b765bc0195e28d46159c9c86a59f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257"/>
            <a:ext cx="9144000" cy="6319838"/>
          </a:xfrm>
          <a:prstGeom prst="rect">
            <a:avLst/>
          </a:prstGeom>
        </p:spPr>
      </p:pic>
      <p:sp>
        <p:nvSpPr>
          <p:cNvPr id="5" name="Название 1"/>
          <p:cNvSpPr txBox="1">
            <a:spLocks/>
          </p:cNvSpPr>
          <p:nvPr/>
        </p:nvSpPr>
        <p:spPr>
          <a:xfrm>
            <a:off x="886290" y="2864847"/>
            <a:ext cx="7169690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 smtClean="0">
                <a:solidFill>
                  <a:srgbClr val="0099CC"/>
                </a:solidFill>
              </a:rPr>
              <a:t>Спасибо за внимание!</a:t>
            </a:r>
            <a:endParaRPr lang="ru-RU" sz="2800" b="1" i="1" dirty="0">
              <a:solidFill>
                <a:srgbClr val="0099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937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1586556" y="205156"/>
            <a:ext cx="5997921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  <a:t>Филиал Куркино</a:t>
            </a:r>
            <a:endParaRPr lang="ru-RU" sz="28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Название 1"/>
          <p:cNvSpPr txBox="1">
            <a:spLocks/>
          </p:cNvSpPr>
          <p:nvPr/>
        </p:nvSpPr>
        <p:spPr>
          <a:xfrm>
            <a:off x="1586556" y="622235"/>
            <a:ext cx="5997921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 smtClean="0">
                <a:solidFill>
                  <a:srgbClr val="31859C"/>
                </a:solidFill>
              </a:rPr>
              <a:t>ТЦСО «Тушино»</a:t>
            </a:r>
            <a:endParaRPr lang="ru-RU" sz="2800" b="1" i="1" dirty="0">
              <a:solidFill>
                <a:srgbClr val="31859C"/>
              </a:solidFill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482113" y="1739893"/>
            <a:ext cx="3611800" cy="4235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</a:rPr>
              <a:t>Отделение</a:t>
            </a:r>
          </a:p>
          <a:p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</a:rPr>
              <a:t>социального обслуживания</a:t>
            </a:r>
            <a:endParaRPr lang="ru-RU" sz="1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Название 1"/>
          <p:cNvSpPr txBox="1">
            <a:spLocks/>
          </p:cNvSpPr>
          <p:nvPr/>
        </p:nvSpPr>
        <p:spPr>
          <a:xfrm>
            <a:off x="5444363" y="1797899"/>
            <a:ext cx="3092586" cy="4235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</a:rPr>
              <a:t>Отделение </a:t>
            </a:r>
          </a:p>
          <a:p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</a:rPr>
              <a:t>дневного пребывания</a:t>
            </a:r>
            <a:endParaRPr lang="ru-RU" sz="1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Название 1"/>
          <p:cNvSpPr txBox="1">
            <a:spLocks/>
          </p:cNvSpPr>
          <p:nvPr/>
        </p:nvSpPr>
        <p:spPr>
          <a:xfrm>
            <a:off x="4820206" y="3818011"/>
            <a:ext cx="4323794" cy="4235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</a:rPr>
              <a:t>Отделение </a:t>
            </a:r>
          </a:p>
          <a:p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</a:rPr>
              <a:t>Срочного социального обслуживания</a:t>
            </a:r>
            <a:endParaRPr lang="ru-RU" sz="1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Название 1"/>
          <p:cNvSpPr txBox="1">
            <a:spLocks/>
          </p:cNvSpPr>
          <p:nvPr/>
        </p:nvSpPr>
        <p:spPr>
          <a:xfrm>
            <a:off x="280391" y="3410092"/>
            <a:ext cx="3611800" cy="4235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i="1" dirty="0">
                <a:solidFill>
                  <a:schemeClr val="accent6">
                    <a:lumMod val="75000"/>
                  </a:schemeClr>
                </a:solidFill>
              </a:rPr>
              <a:t>Отделение </a:t>
            </a:r>
          </a:p>
          <a:p>
            <a:r>
              <a:rPr lang="ru-RU" sz="1800" b="1" i="1" dirty="0">
                <a:solidFill>
                  <a:schemeClr val="accent6">
                    <a:lumMod val="75000"/>
                  </a:schemeClr>
                </a:solidFill>
              </a:rPr>
              <a:t>Социальной помощи </a:t>
            </a:r>
          </a:p>
          <a:p>
            <a:r>
              <a:rPr lang="ru-RU" sz="1800" b="1" i="1" dirty="0">
                <a:solidFill>
                  <a:schemeClr val="accent6">
                    <a:lumMod val="75000"/>
                  </a:schemeClr>
                </a:solidFill>
              </a:rPr>
              <a:t>семье и детям</a:t>
            </a:r>
          </a:p>
        </p:txBody>
      </p:sp>
      <p:sp>
        <p:nvSpPr>
          <p:cNvPr id="11" name="Название 1"/>
          <p:cNvSpPr txBox="1">
            <a:spLocks/>
          </p:cNvSpPr>
          <p:nvPr/>
        </p:nvSpPr>
        <p:spPr>
          <a:xfrm>
            <a:off x="482113" y="5268134"/>
            <a:ext cx="3611800" cy="4235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</a:rPr>
              <a:t>Отделение </a:t>
            </a:r>
          </a:p>
          <a:p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</a:rPr>
              <a:t>Социальной реабилитации инвалидов</a:t>
            </a:r>
            <a:endParaRPr lang="ru-RU" sz="1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Название 1"/>
          <p:cNvSpPr txBox="1">
            <a:spLocks/>
          </p:cNvSpPr>
          <p:nvPr/>
        </p:nvSpPr>
        <p:spPr>
          <a:xfrm>
            <a:off x="5289207" y="5385826"/>
            <a:ext cx="3611800" cy="4235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i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Название 1"/>
          <p:cNvSpPr txBox="1">
            <a:spLocks/>
          </p:cNvSpPr>
          <p:nvPr/>
        </p:nvSpPr>
        <p:spPr>
          <a:xfrm>
            <a:off x="924987" y="1528135"/>
            <a:ext cx="898995" cy="4235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i="1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ru-RU" sz="40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Название 1"/>
          <p:cNvSpPr txBox="1">
            <a:spLocks/>
          </p:cNvSpPr>
          <p:nvPr/>
        </p:nvSpPr>
        <p:spPr>
          <a:xfrm>
            <a:off x="5346698" y="1609200"/>
            <a:ext cx="898995" cy="4235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i="1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ru-RU" sz="40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Название 1"/>
          <p:cNvSpPr txBox="1">
            <a:spLocks/>
          </p:cNvSpPr>
          <p:nvPr/>
        </p:nvSpPr>
        <p:spPr>
          <a:xfrm>
            <a:off x="5346698" y="3559330"/>
            <a:ext cx="898995" cy="4235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i="1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ru-RU" sz="40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Название 1"/>
          <p:cNvSpPr txBox="1">
            <a:spLocks/>
          </p:cNvSpPr>
          <p:nvPr/>
        </p:nvSpPr>
        <p:spPr>
          <a:xfrm>
            <a:off x="723265" y="2986576"/>
            <a:ext cx="898995" cy="4235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i="1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ru-RU" sz="40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Название 1"/>
          <p:cNvSpPr txBox="1">
            <a:spLocks/>
          </p:cNvSpPr>
          <p:nvPr/>
        </p:nvSpPr>
        <p:spPr>
          <a:xfrm>
            <a:off x="954290" y="4962310"/>
            <a:ext cx="898995" cy="4235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i="1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ru-RU" sz="40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Название 1"/>
          <p:cNvSpPr txBox="1">
            <a:spLocks/>
          </p:cNvSpPr>
          <p:nvPr/>
        </p:nvSpPr>
        <p:spPr>
          <a:xfrm>
            <a:off x="280391" y="2221415"/>
            <a:ext cx="3611800" cy="4235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i="1" dirty="0" smtClean="0">
                <a:solidFill>
                  <a:schemeClr val="bg1">
                    <a:lumMod val="50000"/>
                  </a:schemeClr>
                </a:solidFill>
              </a:rPr>
              <a:t>Обслуживают 200 человек</a:t>
            </a:r>
            <a:endParaRPr lang="ru-RU" sz="18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Название 1"/>
          <p:cNvSpPr txBox="1">
            <a:spLocks/>
          </p:cNvSpPr>
          <p:nvPr/>
        </p:nvSpPr>
        <p:spPr>
          <a:xfrm>
            <a:off x="5171619" y="2586119"/>
            <a:ext cx="3611800" cy="4235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i="1" dirty="0" smtClean="0">
                <a:solidFill>
                  <a:schemeClr val="bg1">
                    <a:lumMod val="50000"/>
                  </a:schemeClr>
                </a:solidFill>
              </a:rPr>
              <a:t>Горячим питанием обеспечили </a:t>
            </a:r>
            <a:r>
              <a:rPr lang="ru-RU" sz="1800" b="1" i="1" dirty="0" smtClean="0">
                <a:solidFill>
                  <a:schemeClr val="bg1">
                    <a:lumMod val="50000"/>
                  </a:schemeClr>
                </a:solidFill>
              </a:rPr>
              <a:t>330</a:t>
            </a:r>
            <a:r>
              <a:rPr lang="ru-RU" sz="18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800" b="1" i="1" dirty="0" smtClean="0">
                <a:solidFill>
                  <a:schemeClr val="bg1">
                    <a:lumMod val="50000"/>
                  </a:schemeClr>
                </a:solidFill>
              </a:rPr>
              <a:t>человек в 2016 год.</a:t>
            </a:r>
          </a:p>
          <a:p>
            <a:r>
              <a:rPr lang="ru-RU" sz="1800" b="1" i="1" dirty="0" smtClean="0">
                <a:solidFill>
                  <a:schemeClr val="bg1">
                    <a:lumMod val="50000"/>
                  </a:schemeClr>
                </a:solidFill>
              </a:rPr>
              <a:t>30 чел./1 </a:t>
            </a:r>
            <a:r>
              <a:rPr lang="ru-RU" sz="1800" b="1" i="1" dirty="0" err="1" smtClean="0">
                <a:solidFill>
                  <a:schemeClr val="bg1">
                    <a:lumMod val="50000"/>
                  </a:schemeClr>
                </a:solidFill>
              </a:rPr>
              <a:t>мес</a:t>
            </a:r>
            <a:endParaRPr lang="ru-RU" sz="18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Название 1"/>
          <p:cNvSpPr txBox="1">
            <a:spLocks/>
          </p:cNvSpPr>
          <p:nvPr/>
        </p:nvSpPr>
        <p:spPr>
          <a:xfrm>
            <a:off x="570864" y="4088581"/>
            <a:ext cx="2907831" cy="4235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i="1" dirty="0" smtClean="0">
                <a:solidFill>
                  <a:schemeClr val="bg1">
                    <a:lumMod val="50000"/>
                  </a:schemeClr>
                </a:solidFill>
              </a:rPr>
              <a:t>Обслуживают </a:t>
            </a:r>
          </a:p>
          <a:p>
            <a:r>
              <a:rPr lang="ru-RU" sz="1800" b="1" i="1" dirty="0" smtClean="0">
                <a:solidFill>
                  <a:schemeClr val="bg1">
                    <a:lumMod val="50000"/>
                  </a:schemeClr>
                </a:solidFill>
              </a:rPr>
              <a:t>715 семей и 1673 ребенка</a:t>
            </a:r>
            <a:endParaRPr lang="ru-RU" sz="18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Название 1"/>
          <p:cNvSpPr txBox="1">
            <a:spLocks/>
          </p:cNvSpPr>
          <p:nvPr/>
        </p:nvSpPr>
        <p:spPr>
          <a:xfrm>
            <a:off x="5334938" y="5314182"/>
            <a:ext cx="898995" cy="4235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Название 1"/>
          <p:cNvSpPr txBox="1">
            <a:spLocks/>
          </p:cNvSpPr>
          <p:nvPr/>
        </p:nvSpPr>
        <p:spPr>
          <a:xfrm>
            <a:off x="280391" y="6265449"/>
            <a:ext cx="3611800" cy="4235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i="1" dirty="0" smtClean="0">
                <a:solidFill>
                  <a:schemeClr val="bg1">
                    <a:lumMod val="50000"/>
                  </a:schemeClr>
                </a:solidFill>
              </a:rPr>
              <a:t>Обслуживают 298 человек</a:t>
            </a:r>
            <a:endParaRPr lang="ru-RU" sz="18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Название 1"/>
          <p:cNvSpPr txBox="1">
            <a:spLocks/>
          </p:cNvSpPr>
          <p:nvPr/>
        </p:nvSpPr>
        <p:spPr>
          <a:xfrm>
            <a:off x="5171619" y="4433059"/>
            <a:ext cx="3611800" cy="4235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i="1" dirty="0" smtClean="0">
                <a:solidFill>
                  <a:schemeClr val="bg1">
                    <a:lumMod val="50000"/>
                  </a:schemeClr>
                </a:solidFill>
              </a:rPr>
              <a:t>Обслуживают 2311 человек</a:t>
            </a:r>
            <a:endParaRPr lang="ru-RU" sz="18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921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new-piktochart_19775287_758b307b4e4a218659bbe626764abab41109342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4990" cy="6858000"/>
          </a:xfrm>
          <a:prstGeom prst="rect">
            <a:avLst/>
          </a:prstGeom>
        </p:spPr>
      </p:pic>
      <p:sp>
        <p:nvSpPr>
          <p:cNvPr id="8" name="Название 1"/>
          <p:cNvSpPr txBox="1">
            <a:spLocks/>
          </p:cNvSpPr>
          <p:nvPr/>
        </p:nvSpPr>
        <p:spPr>
          <a:xfrm>
            <a:off x="834762" y="4956151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 smtClean="0">
                <a:solidFill>
                  <a:schemeClr val="bg1">
                    <a:lumMod val="50000"/>
                  </a:schemeClr>
                </a:solidFill>
              </a:rPr>
              <a:t>1739</a:t>
            </a:r>
            <a:endParaRPr lang="ru-RU" sz="36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Название 1"/>
          <p:cNvSpPr txBox="1">
            <a:spLocks/>
          </p:cNvSpPr>
          <p:nvPr/>
        </p:nvSpPr>
        <p:spPr>
          <a:xfrm>
            <a:off x="2805362" y="4959332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 smtClean="0">
                <a:solidFill>
                  <a:schemeClr val="bg1">
                    <a:lumMod val="50000"/>
                  </a:schemeClr>
                </a:solidFill>
              </a:rPr>
              <a:t>60</a:t>
            </a:r>
            <a:endParaRPr lang="ru-RU" sz="36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Название 1"/>
          <p:cNvSpPr txBox="1">
            <a:spLocks/>
          </p:cNvSpPr>
          <p:nvPr/>
        </p:nvSpPr>
        <p:spPr>
          <a:xfrm>
            <a:off x="4484763" y="4959332"/>
            <a:ext cx="2276705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 smtClean="0">
                <a:solidFill>
                  <a:schemeClr val="bg1">
                    <a:lumMod val="50000"/>
                  </a:schemeClr>
                </a:solidFill>
              </a:rPr>
              <a:t>646/1624</a:t>
            </a:r>
            <a:endParaRPr lang="ru-RU" sz="36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Название 1"/>
          <p:cNvSpPr txBox="1">
            <a:spLocks/>
          </p:cNvSpPr>
          <p:nvPr/>
        </p:nvSpPr>
        <p:spPr>
          <a:xfrm>
            <a:off x="6569537" y="4959332"/>
            <a:ext cx="2240267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 smtClean="0">
                <a:solidFill>
                  <a:schemeClr val="bg1">
                    <a:lumMod val="50000"/>
                  </a:schemeClr>
                </a:solidFill>
              </a:rPr>
              <a:t>883</a:t>
            </a:r>
            <a:endParaRPr lang="ru-RU" sz="36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Название 1"/>
          <p:cNvSpPr txBox="1">
            <a:spLocks/>
          </p:cNvSpPr>
          <p:nvPr/>
        </p:nvSpPr>
        <p:spPr>
          <a:xfrm>
            <a:off x="834762" y="5660565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i="1" dirty="0" smtClean="0">
                <a:solidFill>
                  <a:schemeClr val="bg1">
                    <a:lumMod val="50000"/>
                  </a:schemeClr>
                </a:solidFill>
              </a:rPr>
              <a:t>человек</a:t>
            </a:r>
            <a:endParaRPr lang="ru-RU" sz="36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Название 1"/>
          <p:cNvSpPr txBox="1">
            <a:spLocks/>
          </p:cNvSpPr>
          <p:nvPr/>
        </p:nvSpPr>
        <p:spPr>
          <a:xfrm>
            <a:off x="4352378" y="5685886"/>
            <a:ext cx="2409090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i="1" dirty="0" smtClean="0">
                <a:solidFill>
                  <a:schemeClr val="bg1">
                    <a:lumMod val="50000"/>
                  </a:schemeClr>
                </a:solidFill>
              </a:rPr>
              <a:t>семей/детей</a:t>
            </a:r>
            <a:endParaRPr lang="ru-RU" sz="28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Название 1"/>
          <p:cNvSpPr txBox="1">
            <a:spLocks/>
          </p:cNvSpPr>
          <p:nvPr/>
        </p:nvSpPr>
        <p:spPr>
          <a:xfrm>
            <a:off x="2772893" y="5674311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i="1" dirty="0" smtClean="0">
                <a:solidFill>
                  <a:schemeClr val="bg1">
                    <a:lumMod val="50000"/>
                  </a:schemeClr>
                </a:solidFill>
              </a:rPr>
              <a:t>человек</a:t>
            </a:r>
            <a:endParaRPr lang="ru-RU" sz="36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Название 1"/>
          <p:cNvSpPr txBox="1">
            <a:spLocks/>
          </p:cNvSpPr>
          <p:nvPr/>
        </p:nvSpPr>
        <p:spPr>
          <a:xfrm>
            <a:off x="6823951" y="5682436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i="1" dirty="0" smtClean="0">
                <a:solidFill>
                  <a:schemeClr val="bg1">
                    <a:lumMod val="50000"/>
                  </a:schemeClr>
                </a:solidFill>
              </a:rPr>
              <a:t>человек</a:t>
            </a:r>
            <a:endParaRPr lang="ru-RU" sz="36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Название 1"/>
          <p:cNvSpPr txBox="1">
            <a:spLocks/>
          </p:cNvSpPr>
          <p:nvPr/>
        </p:nvSpPr>
        <p:spPr>
          <a:xfrm>
            <a:off x="3674259" y="1176847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i="1" dirty="0" smtClean="0">
                <a:solidFill>
                  <a:schemeClr val="accent6">
                    <a:lumMod val="75000"/>
                  </a:schemeClr>
                </a:solidFill>
              </a:rPr>
              <a:t>4952</a:t>
            </a:r>
            <a:endParaRPr lang="ru-RU" sz="6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99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Изображение 13" descr="new-piktochart_19775581_f18bb06263f4f84fb55addfc0a466edb386d8dd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Название 1"/>
          <p:cNvSpPr txBox="1">
            <a:spLocks/>
          </p:cNvSpPr>
          <p:nvPr/>
        </p:nvSpPr>
        <p:spPr>
          <a:xfrm>
            <a:off x="509769" y="6008132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 smtClean="0">
                <a:solidFill>
                  <a:schemeClr val="bg1">
                    <a:lumMod val="50000"/>
                  </a:schemeClr>
                </a:solidFill>
              </a:rPr>
              <a:t>73450</a:t>
            </a:r>
            <a:endParaRPr lang="ru-RU" sz="36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Название 1"/>
          <p:cNvSpPr txBox="1">
            <a:spLocks/>
          </p:cNvSpPr>
          <p:nvPr/>
        </p:nvSpPr>
        <p:spPr>
          <a:xfrm>
            <a:off x="2581517" y="6008132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 smtClean="0">
                <a:solidFill>
                  <a:schemeClr val="bg1">
                    <a:lumMod val="50000"/>
                  </a:schemeClr>
                </a:solidFill>
              </a:rPr>
              <a:t>10040</a:t>
            </a:r>
            <a:endParaRPr lang="ru-RU" sz="36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Название 1"/>
          <p:cNvSpPr txBox="1">
            <a:spLocks/>
          </p:cNvSpPr>
          <p:nvPr/>
        </p:nvSpPr>
        <p:spPr>
          <a:xfrm>
            <a:off x="4957418" y="6008132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 smtClean="0">
                <a:solidFill>
                  <a:schemeClr val="bg1">
                    <a:lumMod val="50000"/>
                  </a:schemeClr>
                </a:solidFill>
              </a:rPr>
              <a:t>0</a:t>
            </a:r>
            <a:endParaRPr lang="ru-RU" sz="36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Название 1"/>
          <p:cNvSpPr txBox="1">
            <a:spLocks/>
          </p:cNvSpPr>
          <p:nvPr/>
        </p:nvSpPr>
        <p:spPr>
          <a:xfrm>
            <a:off x="6111250" y="6008842"/>
            <a:ext cx="3707064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 smtClean="0">
                <a:solidFill>
                  <a:schemeClr val="bg1">
                    <a:lumMod val="50000"/>
                  </a:schemeClr>
                </a:solidFill>
              </a:rPr>
              <a:t>1020</a:t>
            </a:r>
            <a:endParaRPr lang="ru-RU" sz="36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Название 1"/>
          <p:cNvSpPr txBox="1">
            <a:spLocks/>
          </p:cNvSpPr>
          <p:nvPr/>
        </p:nvSpPr>
        <p:spPr>
          <a:xfrm>
            <a:off x="509769" y="3216171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 smtClean="0">
                <a:solidFill>
                  <a:schemeClr val="bg1">
                    <a:lumMod val="50000"/>
                  </a:schemeClr>
                </a:solidFill>
              </a:rPr>
              <a:t>21</a:t>
            </a:r>
            <a:endParaRPr lang="ru-RU" sz="36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Название 1"/>
          <p:cNvSpPr txBox="1">
            <a:spLocks/>
          </p:cNvSpPr>
          <p:nvPr/>
        </p:nvSpPr>
        <p:spPr>
          <a:xfrm>
            <a:off x="3680239" y="3200711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 smtClean="0">
                <a:solidFill>
                  <a:schemeClr val="bg1">
                    <a:lumMod val="50000"/>
                  </a:schemeClr>
                </a:solidFill>
              </a:rPr>
              <a:t>46</a:t>
            </a:r>
            <a:endParaRPr lang="ru-RU" sz="36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Название 1"/>
          <p:cNvSpPr txBox="1">
            <a:spLocks/>
          </p:cNvSpPr>
          <p:nvPr/>
        </p:nvSpPr>
        <p:spPr>
          <a:xfrm>
            <a:off x="6692716" y="3216171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 smtClean="0">
                <a:solidFill>
                  <a:schemeClr val="bg1">
                    <a:lumMod val="50000"/>
                  </a:schemeClr>
                </a:solidFill>
              </a:rPr>
              <a:t>133</a:t>
            </a:r>
            <a:endParaRPr lang="ru-RU" sz="36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Название 1"/>
          <p:cNvSpPr txBox="1">
            <a:spLocks/>
          </p:cNvSpPr>
          <p:nvPr/>
        </p:nvSpPr>
        <p:spPr>
          <a:xfrm>
            <a:off x="3836881" y="1083640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i="1" dirty="0" smtClean="0">
                <a:solidFill>
                  <a:schemeClr val="accent6">
                    <a:lumMod val="75000"/>
                  </a:schemeClr>
                </a:solidFill>
              </a:rPr>
              <a:t>200</a:t>
            </a:r>
            <a:endParaRPr lang="ru-RU" sz="6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27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new-piktochart_19691438_5dee6ca3f56141297a2a0aa8ad5b9c5f00cf17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Название 1"/>
          <p:cNvSpPr txBox="1">
            <a:spLocks/>
          </p:cNvSpPr>
          <p:nvPr/>
        </p:nvSpPr>
        <p:spPr>
          <a:xfrm>
            <a:off x="488615" y="5029108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 smtClean="0">
                <a:solidFill>
                  <a:schemeClr val="bg1">
                    <a:lumMod val="50000"/>
                  </a:schemeClr>
                </a:solidFill>
              </a:rPr>
              <a:t>189/704</a:t>
            </a:r>
            <a:endParaRPr lang="ru-RU" sz="28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Название 1"/>
          <p:cNvSpPr txBox="1">
            <a:spLocks/>
          </p:cNvSpPr>
          <p:nvPr/>
        </p:nvSpPr>
        <p:spPr>
          <a:xfrm>
            <a:off x="7046171" y="5006212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 smtClean="0">
                <a:solidFill>
                  <a:srgbClr val="7F7F7F"/>
                </a:solidFill>
              </a:rPr>
              <a:t>974</a:t>
            </a:r>
            <a:endParaRPr lang="ru-RU" sz="3600" b="1" i="1" dirty="0">
              <a:solidFill>
                <a:srgbClr val="7F7F7F"/>
              </a:solidFill>
            </a:endParaRPr>
          </a:p>
        </p:txBody>
      </p:sp>
      <p:sp>
        <p:nvSpPr>
          <p:cNvPr id="14" name="Название 1"/>
          <p:cNvSpPr txBox="1">
            <a:spLocks/>
          </p:cNvSpPr>
          <p:nvPr/>
        </p:nvSpPr>
        <p:spPr>
          <a:xfrm>
            <a:off x="3605461" y="1033067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i="1" dirty="0" smtClean="0">
                <a:solidFill>
                  <a:schemeClr val="accent6">
                    <a:lumMod val="75000"/>
                  </a:schemeClr>
                </a:solidFill>
              </a:rPr>
              <a:t>2326</a:t>
            </a:r>
            <a:endParaRPr lang="ru-RU" sz="6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Название 1"/>
          <p:cNvSpPr txBox="1">
            <a:spLocks/>
          </p:cNvSpPr>
          <p:nvPr/>
        </p:nvSpPr>
        <p:spPr>
          <a:xfrm>
            <a:off x="5408193" y="1169333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граждан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Название 1"/>
          <p:cNvSpPr txBox="1">
            <a:spLocks/>
          </p:cNvSpPr>
          <p:nvPr/>
        </p:nvSpPr>
        <p:spPr>
          <a:xfrm>
            <a:off x="2704095" y="5029108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 smtClean="0">
                <a:solidFill>
                  <a:schemeClr val="bg1">
                    <a:lumMod val="50000"/>
                  </a:schemeClr>
                </a:solidFill>
              </a:rPr>
              <a:t>221/98</a:t>
            </a:r>
            <a:endParaRPr lang="ru-RU" sz="28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Название 1"/>
          <p:cNvSpPr txBox="1">
            <a:spLocks/>
          </p:cNvSpPr>
          <p:nvPr/>
        </p:nvSpPr>
        <p:spPr>
          <a:xfrm>
            <a:off x="5019552" y="5029108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 smtClean="0">
                <a:solidFill>
                  <a:schemeClr val="bg1">
                    <a:lumMod val="50000"/>
                  </a:schemeClr>
                </a:solidFill>
              </a:rPr>
              <a:t>8/132</a:t>
            </a:r>
            <a:endParaRPr lang="ru-RU" sz="28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Название 1"/>
          <p:cNvSpPr txBox="1">
            <a:spLocks/>
          </p:cNvSpPr>
          <p:nvPr/>
        </p:nvSpPr>
        <p:spPr>
          <a:xfrm>
            <a:off x="488615" y="5882687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i="1" dirty="0" smtClean="0">
                <a:solidFill>
                  <a:schemeClr val="bg1">
                    <a:lumMod val="50000"/>
                  </a:schemeClr>
                </a:solidFill>
              </a:rPr>
              <a:t>человек</a:t>
            </a:r>
            <a:endParaRPr lang="ru-RU" sz="20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Название 1"/>
          <p:cNvSpPr txBox="1">
            <a:spLocks/>
          </p:cNvSpPr>
          <p:nvPr/>
        </p:nvSpPr>
        <p:spPr>
          <a:xfrm>
            <a:off x="2704095" y="5882687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i="1" dirty="0" smtClean="0">
                <a:solidFill>
                  <a:schemeClr val="bg1">
                    <a:lumMod val="50000"/>
                  </a:schemeClr>
                </a:solidFill>
              </a:rPr>
              <a:t>человек</a:t>
            </a:r>
            <a:endParaRPr lang="ru-RU" sz="20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Название 1"/>
          <p:cNvSpPr txBox="1">
            <a:spLocks/>
          </p:cNvSpPr>
          <p:nvPr/>
        </p:nvSpPr>
        <p:spPr>
          <a:xfrm>
            <a:off x="5019552" y="5882687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i="1" dirty="0" smtClean="0">
                <a:solidFill>
                  <a:schemeClr val="bg1">
                    <a:lumMod val="50000"/>
                  </a:schemeClr>
                </a:solidFill>
              </a:rPr>
              <a:t>человек</a:t>
            </a:r>
            <a:endParaRPr lang="ru-RU" sz="20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Название 1"/>
          <p:cNvSpPr txBox="1">
            <a:spLocks/>
          </p:cNvSpPr>
          <p:nvPr/>
        </p:nvSpPr>
        <p:spPr>
          <a:xfrm>
            <a:off x="7046171" y="5882687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i="1" dirty="0" smtClean="0">
                <a:solidFill>
                  <a:schemeClr val="bg1">
                    <a:lumMod val="50000"/>
                  </a:schemeClr>
                </a:solidFill>
              </a:rPr>
              <a:t>человек</a:t>
            </a:r>
            <a:endParaRPr lang="ru-RU" sz="20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34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new-piktochart_19716865_1522430050100a1e604e639fd1c816bf268ac69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Название 1"/>
          <p:cNvSpPr txBox="1">
            <a:spLocks/>
          </p:cNvSpPr>
          <p:nvPr/>
        </p:nvSpPr>
        <p:spPr>
          <a:xfrm>
            <a:off x="834762" y="4866771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 smtClean="0">
                <a:solidFill>
                  <a:schemeClr val="bg1">
                    <a:lumMod val="50000"/>
                  </a:schemeClr>
                </a:solidFill>
              </a:rPr>
              <a:t>61</a:t>
            </a:r>
            <a:endParaRPr lang="ru-RU" sz="36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Название 1"/>
          <p:cNvSpPr txBox="1">
            <a:spLocks/>
          </p:cNvSpPr>
          <p:nvPr/>
        </p:nvSpPr>
        <p:spPr>
          <a:xfrm>
            <a:off x="2704095" y="4866771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 smtClean="0">
                <a:solidFill>
                  <a:schemeClr val="bg1">
                    <a:lumMod val="50000"/>
                  </a:schemeClr>
                </a:solidFill>
              </a:rPr>
              <a:t>38</a:t>
            </a:r>
            <a:endParaRPr lang="ru-RU" sz="36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Название 1"/>
          <p:cNvSpPr txBox="1">
            <a:spLocks/>
          </p:cNvSpPr>
          <p:nvPr/>
        </p:nvSpPr>
        <p:spPr>
          <a:xfrm>
            <a:off x="4608094" y="4866771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 smtClean="0">
                <a:solidFill>
                  <a:schemeClr val="bg1">
                    <a:lumMod val="50000"/>
                  </a:schemeClr>
                </a:solidFill>
              </a:rPr>
              <a:t>38</a:t>
            </a:r>
            <a:endParaRPr lang="ru-RU" sz="36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Название 1"/>
          <p:cNvSpPr txBox="1">
            <a:spLocks/>
          </p:cNvSpPr>
          <p:nvPr/>
        </p:nvSpPr>
        <p:spPr>
          <a:xfrm>
            <a:off x="5761929" y="4866771"/>
            <a:ext cx="3707064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2" name="Название 1"/>
          <p:cNvSpPr txBox="1">
            <a:spLocks/>
          </p:cNvSpPr>
          <p:nvPr/>
        </p:nvSpPr>
        <p:spPr>
          <a:xfrm>
            <a:off x="3605461" y="1033067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i="1" dirty="0" smtClean="0">
                <a:solidFill>
                  <a:schemeClr val="accent6">
                    <a:lumMod val="75000"/>
                  </a:schemeClr>
                </a:solidFill>
              </a:rPr>
              <a:t>140</a:t>
            </a:r>
            <a:endParaRPr lang="ru-RU" sz="6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Название 1"/>
          <p:cNvSpPr txBox="1">
            <a:spLocks/>
          </p:cNvSpPr>
          <p:nvPr/>
        </p:nvSpPr>
        <p:spPr>
          <a:xfrm>
            <a:off x="2617922" y="6062540"/>
            <a:ext cx="5542103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ru-RU" sz="3600" b="1" i="1" dirty="0" smtClean="0">
                <a:solidFill>
                  <a:schemeClr val="bg1">
                    <a:lumMod val="50000"/>
                  </a:schemeClr>
                </a:solidFill>
              </a:rPr>
              <a:t> млн. 949 тыс. 500 руб.</a:t>
            </a:r>
            <a:endParaRPr lang="ru-RU" sz="36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74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new-piktochart_552_f9d0c542f1a76a49e227d3946baa8aaf0c949ce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Название 1"/>
          <p:cNvSpPr txBox="1">
            <a:spLocks/>
          </p:cNvSpPr>
          <p:nvPr/>
        </p:nvSpPr>
        <p:spPr>
          <a:xfrm>
            <a:off x="539681" y="2504776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</a:rPr>
              <a:t>76</a:t>
            </a:r>
            <a:endParaRPr lang="ru-RU" sz="3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6704028" y="2504776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</a:rPr>
              <a:t>165</a:t>
            </a:r>
            <a:endParaRPr lang="ru-RU" sz="3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Название 1"/>
          <p:cNvSpPr txBox="1">
            <a:spLocks/>
          </p:cNvSpPr>
          <p:nvPr/>
        </p:nvSpPr>
        <p:spPr>
          <a:xfrm>
            <a:off x="1349277" y="2776405"/>
            <a:ext cx="3320281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 smtClean="0">
                <a:solidFill>
                  <a:schemeClr val="bg1">
                    <a:lumMod val="50000"/>
                  </a:schemeClr>
                </a:solidFill>
              </a:rPr>
              <a:t>человек</a:t>
            </a:r>
            <a:endParaRPr lang="ru-RU" sz="24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Название 1"/>
          <p:cNvSpPr txBox="1">
            <a:spLocks/>
          </p:cNvSpPr>
          <p:nvPr/>
        </p:nvSpPr>
        <p:spPr>
          <a:xfrm>
            <a:off x="4306332" y="2135017"/>
            <a:ext cx="3320281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 smtClean="0">
                <a:solidFill>
                  <a:srgbClr val="7F7F7F"/>
                </a:solidFill>
              </a:rPr>
              <a:t>человек</a:t>
            </a:r>
            <a:endParaRPr lang="ru-RU" sz="2400" b="1" i="1" dirty="0">
              <a:solidFill>
                <a:srgbClr val="7F7F7F"/>
              </a:solidFill>
            </a:endParaRPr>
          </a:p>
        </p:txBody>
      </p:sp>
      <p:sp>
        <p:nvSpPr>
          <p:cNvPr id="9" name="Название 1"/>
          <p:cNvSpPr txBox="1">
            <a:spLocks/>
          </p:cNvSpPr>
          <p:nvPr/>
        </p:nvSpPr>
        <p:spPr>
          <a:xfrm>
            <a:off x="1349277" y="4556071"/>
            <a:ext cx="3320281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 smtClean="0">
                <a:solidFill>
                  <a:srgbClr val="7F7F7F"/>
                </a:solidFill>
              </a:rPr>
              <a:t>изделий</a:t>
            </a:r>
            <a:endParaRPr lang="ru-RU" sz="2400" b="1" i="1" dirty="0">
              <a:solidFill>
                <a:srgbClr val="7F7F7F"/>
              </a:solidFill>
            </a:endParaRPr>
          </a:p>
        </p:txBody>
      </p:sp>
      <p:sp>
        <p:nvSpPr>
          <p:cNvPr id="10" name="Название 1"/>
          <p:cNvSpPr txBox="1">
            <a:spLocks/>
          </p:cNvSpPr>
          <p:nvPr/>
        </p:nvSpPr>
        <p:spPr>
          <a:xfrm>
            <a:off x="4306332" y="3661977"/>
            <a:ext cx="3320281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 smtClean="0">
                <a:solidFill>
                  <a:srgbClr val="7F7F7F"/>
                </a:solidFill>
              </a:rPr>
              <a:t>штук</a:t>
            </a:r>
            <a:endParaRPr lang="ru-RU" sz="2400" b="1" i="1" dirty="0">
              <a:solidFill>
                <a:srgbClr val="7F7F7F"/>
              </a:solidFill>
            </a:endParaRPr>
          </a:p>
        </p:txBody>
      </p:sp>
      <p:sp>
        <p:nvSpPr>
          <p:cNvPr id="11" name="Название 1"/>
          <p:cNvSpPr txBox="1">
            <a:spLocks/>
          </p:cNvSpPr>
          <p:nvPr/>
        </p:nvSpPr>
        <p:spPr>
          <a:xfrm>
            <a:off x="2831111" y="5810726"/>
            <a:ext cx="3320281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i="1" dirty="0" smtClean="0">
                <a:solidFill>
                  <a:srgbClr val="7F7F7F"/>
                </a:solidFill>
              </a:rPr>
              <a:t>рублей</a:t>
            </a:r>
            <a:endParaRPr lang="ru-RU" sz="2400" b="1" i="1" dirty="0">
              <a:solidFill>
                <a:srgbClr val="7F7F7F"/>
              </a:solidFill>
            </a:endParaRPr>
          </a:p>
        </p:txBody>
      </p:sp>
      <p:sp>
        <p:nvSpPr>
          <p:cNvPr id="12" name="Название 1"/>
          <p:cNvSpPr txBox="1">
            <a:spLocks/>
          </p:cNvSpPr>
          <p:nvPr/>
        </p:nvSpPr>
        <p:spPr>
          <a:xfrm>
            <a:off x="0" y="5792640"/>
            <a:ext cx="4021375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</a:rPr>
              <a:t>10 648 918,00</a:t>
            </a:r>
            <a:endParaRPr lang="ru-RU" sz="3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Название 1"/>
          <p:cNvSpPr txBox="1">
            <a:spLocks/>
          </p:cNvSpPr>
          <p:nvPr/>
        </p:nvSpPr>
        <p:spPr>
          <a:xfrm>
            <a:off x="5043257" y="5792640"/>
            <a:ext cx="4021375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</a:rPr>
              <a:t>11 592 943,00</a:t>
            </a:r>
            <a:endParaRPr lang="ru-RU" sz="3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Название 1"/>
          <p:cNvSpPr txBox="1">
            <a:spLocks/>
          </p:cNvSpPr>
          <p:nvPr/>
        </p:nvSpPr>
        <p:spPr>
          <a:xfrm>
            <a:off x="6591863" y="4039272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</a:rPr>
              <a:t>87 324</a:t>
            </a:r>
            <a:endParaRPr lang="ru-RU" sz="3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Название 1"/>
          <p:cNvSpPr txBox="1">
            <a:spLocks/>
          </p:cNvSpPr>
          <p:nvPr/>
        </p:nvSpPr>
        <p:spPr>
          <a:xfrm>
            <a:off x="539681" y="4039272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</a:rPr>
              <a:t>16 993</a:t>
            </a:r>
            <a:endParaRPr lang="ru-RU" sz="3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06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new-piktochart_895_840c7e68b2716525c4a59ed1a9f4c6b3f3bd2fa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Название 1"/>
          <p:cNvSpPr txBox="1">
            <a:spLocks/>
          </p:cNvSpPr>
          <p:nvPr/>
        </p:nvSpPr>
        <p:spPr>
          <a:xfrm>
            <a:off x="6070120" y="916829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</a:rPr>
              <a:t>5547</a:t>
            </a:r>
            <a:endParaRPr lang="ru-RU" sz="60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Название 1"/>
          <p:cNvSpPr txBox="1">
            <a:spLocks/>
          </p:cNvSpPr>
          <p:nvPr/>
        </p:nvSpPr>
        <p:spPr>
          <a:xfrm>
            <a:off x="6070120" y="1946602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rgbClr val="7F7F7F"/>
                </a:solidFill>
              </a:rPr>
              <a:t>41</a:t>
            </a:r>
            <a:endParaRPr lang="ru-RU" sz="6000" b="1" i="1" dirty="0">
              <a:solidFill>
                <a:srgbClr val="7F7F7F"/>
              </a:solidFill>
            </a:endParaRPr>
          </a:p>
        </p:txBody>
      </p:sp>
      <p:sp>
        <p:nvSpPr>
          <p:cNvPr id="8" name="Название 1"/>
          <p:cNvSpPr txBox="1">
            <a:spLocks/>
          </p:cNvSpPr>
          <p:nvPr/>
        </p:nvSpPr>
        <p:spPr>
          <a:xfrm>
            <a:off x="6070120" y="2987817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rgbClr val="7F7F7F"/>
                </a:solidFill>
              </a:rPr>
              <a:t>280</a:t>
            </a:r>
            <a:endParaRPr lang="ru-RU" sz="6000" b="1" i="1" dirty="0">
              <a:solidFill>
                <a:srgbClr val="7F7F7F"/>
              </a:solidFill>
            </a:endParaRPr>
          </a:p>
        </p:txBody>
      </p:sp>
      <p:sp>
        <p:nvSpPr>
          <p:cNvPr id="9" name="Название 1"/>
          <p:cNvSpPr txBox="1">
            <a:spLocks/>
          </p:cNvSpPr>
          <p:nvPr/>
        </p:nvSpPr>
        <p:spPr>
          <a:xfrm>
            <a:off x="6070120" y="4074799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rgbClr val="7F7F7F"/>
                </a:solidFill>
              </a:rPr>
              <a:t>98</a:t>
            </a:r>
            <a:endParaRPr lang="ru-RU" sz="6000" b="1" i="1" dirty="0">
              <a:solidFill>
                <a:srgbClr val="7F7F7F"/>
              </a:solidFill>
            </a:endParaRPr>
          </a:p>
        </p:txBody>
      </p:sp>
      <p:sp>
        <p:nvSpPr>
          <p:cNvPr id="10" name="Название 1"/>
          <p:cNvSpPr txBox="1">
            <a:spLocks/>
          </p:cNvSpPr>
          <p:nvPr/>
        </p:nvSpPr>
        <p:spPr>
          <a:xfrm>
            <a:off x="6070120" y="5180652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rgbClr val="7F7F7F"/>
                </a:solidFill>
              </a:rPr>
              <a:t>95</a:t>
            </a:r>
            <a:endParaRPr lang="ru-RU" sz="6000" b="1" i="1" dirty="0">
              <a:solidFill>
                <a:srgbClr val="7F7F7F"/>
              </a:solidFill>
            </a:endParaRPr>
          </a:p>
        </p:txBody>
      </p:sp>
      <p:sp>
        <p:nvSpPr>
          <p:cNvPr id="11" name="Название 1"/>
          <p:cNvSpPr txBox="1">
            <a:spLocks/>
          </p:cNvSpPr>
          <p:nvPr/>
        </p:nvSpPr>
        <p:spPr>
          <a:xfrm>
            <a:off x="6070120" y="6005506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rgbClr val="7F7F7F"/>
                </a:solidFill>
              </a:rPr>
              <a:t>150</a:t>
            </a:r>
            <a:endParaRPr lang="ru-RU" sz="6000" b="1" i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64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new-piktochart_19715529_6da30fd22e9ad7ea9203f35f8d7cca4d21efdf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Название 1"/>
          <p:cNvSpPr txBox="1">
            <a:spLocks/>
          </p:cNvSpPr>
          <p:nvPr/>
        </p:nvSpPr>
        <p:spPr>
          <a:xfrm>
            <a:off x="796089" y="4246804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 smtClean="0">
                <a:solidFill>
                  <a:schemeClr val="bg1">
                    <a:lumMod val="50000"/>
                  </a:schemeClr>
                </a:solidFill>
              </a:rPr>
              <a:t>39</a:t>
            </a:r>
            <a:endParaRPr lang="ru-RU" sz="36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Название 1"/>
          <p:cNvSpPr txBox="1">
            <a:spLocks/>
          </p:cNvSpPr>
          <p:nvPr/>
        </p:nvSpPr>
        <p:spPr>
          <a:xfrm>
            <a:off x="2772536" y="4246804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i="1" dirty="0" smtClean="0">
                <a:solidFill>
                  <a:schemeClr val="bg1">
                    <a:lumMod val="50000"/>
                  </a:schemeClr>
                </a:solidFill>
              </a:rPr>
              <a:t>252</a:t>
            </a:r>
            <a:endParaRPr lang="ru-RU" sz="36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Название 1"/>
          <p:cNvSpPr txBox="1">
            <a:spLocks/>
          </p:cNvSpPr>
          <p:nvPr/>
        </p:nvSpPr>
        <p:spPr>
          <a:xfrm>
            <a:off x="4694320" y="4246138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 smtClean="0">
                <a:solidFill>
                  <a:schemeClr val="bg1">
                    <a:lumMod val="50000"/>
                  </a:schemeClr>
                </a:solidFill>
              </a:rPr>
              <a:t>35</a:t>
            </a:r>
            <a:endParaRPr lang="ru-RU" sz="36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Название 1"/>
          <p:cNvSpPr txBox="1">
            <a:spLocks/>
          </p:cNvSpPr>
          <p:nvPr/>
        </p:nvSpPr>
        <p:spPr>
          <a:xfrm>
            <a:off x="6662821" y="4246804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i="1" dirty="0" smtClean="0">
                <a:solidFill>
                  <a:schemeClr val="bg1">
                    <a:lumMod val="50000"/>
                  </a:schemeClr>
                </a:solidFill>
              </a:rPr>
              <a:t>110</a:t>
            </a:r>
            <a:endParaRPr lang="ru-RU" sz="36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Название 1"/>
          <p:cNvSpPr txBox="1">
            <a:spLocks/>
          </p:cNvSpPr>
          <p:nvPr/>
        </p:nvSpPr>
        <p:spPr>
          <a:xfrm>
            <a:off x="3491162" y="1087687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Название 1"/>
          <p:cNvSpPr txBox="1">
            <a:spLocks/>
          </p:cNvSpPr>
          <p:nvPr/>
        </p:nvSpPr>
        <p:spPr>
          <a:xfrm>
            <a:off x="3605461" y="1033067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i="1" dirty="0" smtClean="0">
                <a:solidFill>
                  <a:schemeClr val="accent6">
                    <a:lumMod val="75000"/>
                  </a:schemeClr>
                </a:solidFill>
              </a:rPr>
              <a:t>436</a:t>
            </a:r>
            <a:endParaRPr lang="ru-RU" sz="6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Название 1"/>
          <p:cNvSpPr txBox="1">
            <a:spLocks/>
          </p:cNvSpPr>
          <p:nvPr/>
        </p:nvSpPr>
        <p:spPr>
          <a:xfrm>
            <a:off x="1802729" y="5733877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i="1" dirty="0" smtClean="0">
                <a:solidFill>
                  <a:srgbClr val="7F7F7F"/>
                </a:solidFill>
              </a:rPr>
              <a:t>13</a:t>
            </a:r>
            <a:endParaRPr lang="ru-RU" sz="6000" b="1" i="1" dirty="0">
              <a:solidFill>
                <a:srgbClr val="7F7F7F"/>
              </a:solidFill>
            </a:endParaRPr>
          </a:p>
        </p:txBody>
      </p:sp>
      <p:sp>
        <p:nvSpPr>
          <p:cNvPr id="11" name="Название 1"/>
          <p:cNvSpPr txBox="1">
            <a:spLocks/>
          </p:cNvSpPr>
          <p:nvPr/>
        </p:nvSpPr>
        <p:spPr>
          <a:xfrm>
            <a:off x="6097858" y="5733877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rgbClr val="7F7F7F"/>
                </a:solidFill>
              </a:rPr>
              <a:t>180</a:t>
            </a:r>
            <a:endParaRPr lang="ru-RU" sz="6000" b="1" i="1" dirty="0">
              <a:solidFill>
                <a:srgbClr val="7F7F7F"/>
              </a:solidFill>
            </a:endParaRPr>
          </a:p>
        </p:txBody>
      </p:sp>
      <p:sp>
        <p:nvSpPr>
          <p:cNvPr id="12" name="Название 1"/>
          <p:cNvSpPr txBox="1">
            <a:spLocks/>
          </p:cNvSpPr>
          <p:nvPr/>
        </p:nvSpPr>
        <p:spPr>
          <a:xfrm>
            <a:off x="6097858" y="6314741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в месяц</a:t>
            </a:r>
            <a:endParaRPr lang="ru-RU" sz="1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01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183</Words>
  <Application>Microsoft Office PowerPoint</Application>
  <PresentationFormat>Экран (4:3)</PresentationFormat>
  <Paragraphs>104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0000</dc:title>
  <dc:creator>Macbook</dc:creator>
  <cp:lastModifiedBy>Medvedeva</cp:lastModifiedBy>
  <cp:revision>43</cp:revision>
  <cp:lastPrinted>2017-01-30T13:29:56Z</cp:lastPrinted>
  <dcterms:created xsi:type="dcterms:W3CDTF">2017-01-25T12:46:11Z</dcterms:created>
  <dcterms:modified xsi:type="dcterms:W3CDTF">2017-01-30T14:09:36Z</dcterms:modified>
</cp:coreProperties>
</file>